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1854" r:id="rId6"/>
    <p:sldId id="1846" r:id="rId7"/>
    <p:sldId id="1856" r:id="rId8"/>
    <p:sldId id="1844" r:id="rId9"/>
    <p:sldId id="1849" r:id="rId10"/>
    <p:sldId id="1841" r:id="rId11"/>
    <p:sldId id="1851" r:id="rId12"/>
    <p:sldId id="1850" r:id="rId13"/>
    <p:sldId id="1852" r:id="rId14"/>
    <p:sldId id="1853" r:id="rId15"/>
    <p:sldId id="1857" r:id="rId16"/>
    <p:sldId id="1863" r:id="rId17"/>
    <p:sldId id="1864" r:id="rId18"/>
    <p:sldId id="1865" r:id="rId19"/>
    <p:sldId id="1860" r:id="rId20"/>
    <p:sldId id="1855" r:id="rId21"/>
    <p:sldId id="1866" r:id="rId22"/>
    <p:sldId id="1867" r:id="rId23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Fisher-Naylor" initials="D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CC00CC"/>
    <a:srgbClr val="800080"/>
    <a:srgbClr val="CC0099"/>
    <a:srgbClr val="000000"/>
    <a:srgbClr val="4D4D4D"/>
    <a:srgbClr val="4B4B4B"/>
    <a:srgbClr val="5E5E5E"/>
    <a:srgbClr val="4D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170DE-BDAC-4D62-A45C-4D7557BA3FFF}" v="2" dt="2022-11-21T09:28:49.795"/>
    <p1510:client id="{9B67ADFE-5834-D1E2-E615-4ED99CE76C5E}" v="43" dt="2023-10-09T09:17:50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5407" autoAdjust="0"/>
  </p:normalViewPr>
  <p:slideViewPr>
    <p:cSldViewPr snapToObjects="1">
      <p:cViewPr varScale="1">
        <p:scale>
          <a:sx n="70" d="100"/>
          <a:sy n="70" d="100"/>
        </p:scale>
        <p:origin x="10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3288" y="6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Boothman" userId="S::catherine.boothman@artscouncil.ie::eb9b6d3f-44cb-4525-95d7-b5328268a3ed" providerId="AD" clId="Web-{9B67ADFE-5834-D1E2-E615-4ED99CE76C5E}"/>
    <pc:docChg chg="modSld">
      <pc:chgData name="Catherine Boothman" userId="S::catherine.boothman@artscouncil.ie::eb9b6d3f-44cb-4525-95d7-b5328268a3ed" providerId="AD" clId="Web-{9B67ADFE-5834-D1E2-E615-4ED99CE76C5E}" dt="2023-10-09T09:17:50.445" v="42" actId="20577"/>
      <pc:docMkLst>
        <pc:docMk/>
      </pc:docMkLst>
      <pc:sldChg chg="modSp">
        <pc:chgData name="Catherine Boothman" userId="S::catherine.boothman@artscouncil.ie::eb9b6d3f-44cb-4525-95d7-b5328268a3ed" providerId="AD" clId="Web-{9B67ADFE-5834-D1E2-E615-4ED99CE76C5E}" dt="2023-10-09T09:17:50.445" v="42" actId="20577"/>
        <pc:sldMkLst>
          <pc:docMk/>
          <pc:sldMk cId="1646401739" sldId="1854"/>
        </pc:sldMkLst>
        <pc:spChg chg="mod">
          <ac:chgData name="Catherine Boothman" userId="S::catherine.boothman@artscouncil.ie::eb9b6d3f-44cb-4525-95d7-b5328268a3ed" providerId="AD" clId="Web-{9B67ADFE-5834-D1E2-E615-4ED99CE76C5E}" dt="2023-10-09T09:17:50.445" v="42" actId="20577"/>
          <ac:spMkLst>
            <pc:docMk/>
            <pc:sldMk cId="1646401739" sldId="1854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4979B-1D8A-4ADE-A7F4-1C24A499F3A7}" type="doc">
      <dgm:prSet loTypeId="urn:microsoft.com/office/officeart/2005/8/layout/cycle8" loCatId="cycle" qsTypeId="urn:microsoft.com/office/officeart/2005/8/quickstyle/simple1" qsCatId="simple" csTypeId="urn:microsoft.com/office/officeart/2005/8/colors/accent1_3" csCatId="accent1" phldr="1"/>
      <dgm:spPr/>
    </dgm:pt>
    <dgm:pt modelId="{24B7F504-A28B-48B6-936A-2C1719BE3D9F}">
      <dgm:prSet phldrT="[Text]" custT="1"/>
      <dgm:spPr/>
      <dgm:t>
        <a:bodyPr/>
        <a:lstStyle/>
        <a:p>
          <a:r>
            <a:rPr lang="en-US" sz="2000" b="1" dirty="0">
              <a:solidFill>
                <a:schemeClr val="bg2"/>
              </a:solidFill>
            </a:rPr>
            <a:t>Develop your Creative Schools Plan</a:t>
          </a:r>
          <a:endParaRPr lang="en-IE" sz="2000" b="1" dirty="0">
            <a:solidFill>
              <a:schemeClr val="bg2"/>
            </a:solidFill>
          </a:endParaRPr>
        </a:p>
      </dgm:t>
    </dgm:pt>
    <dgm:pt modelId="{ED9A0E5E-1B73-4B11-B2A0-FE6DDA9C967C}" type="parTrans" cxnId="{4ECABD85-FCC7-4FC9-A670-735F7019946D}">
      <dgm:prSet/>
      <dgm:spPr/>
      <dgm:t>
        <a:bodyPr/>
        <a:lstStyle/>
        <a:p>
          <a:endParaRPr lang="en-IE"/>
        </a:p>
      </dgm:t>
    </dgm:pt>
    <dgm:pt modelId="{989461FE-A3CF-415C-8D18-2904D8F6CBAC}" type="sibTrans" cxnId="{4ECABD85-FCC7-4FC9-A670-735F7019946D}">
      <dgm:prSet/>
      <dgm:spPr/>
      <dgm:t>
        <a:bodyPr/>
        <a:lstStyle/>
        <a:p>
          <a:endParaRPr lang="en-IE"/>
        </a:p>
      </dgm:t>
    </dgm:pt>
    <dgm:pt modelId="{0CB4C9FB-7C6F-4878-8C7C-515C4B12C72F}">
      <dgm:prSet phldrT="[Text]"/>
      <dgm:spPr/>
      <dgm:t>
        <a:bodyPr/>
        <a:lstStyle/>
        <a:p>
          <a:r>
            <a:rPr lang="en-US" b="1" dirty="0">
              <a:solidFill>
                <a:schemeClr val="bg2"/>
              </a:solidFill>
            </a:rPr>
            <a:t>Begin to implement your Creative Schools Plan</a:t>
          </a:r>
          <a:endParaRPr lang="en-IE" b="1" dirty="0">
            <a:solidFill>
              <a:schemeClr val="bg2"/>
            </a:solidFill>
          </a:endParaRPr>
        </a:p>
      </dgm:t>
    </dgm:pt>
    <dgm:pt modelId="{16D23FA6-62F1-4765-BF89-884C7EA7CBC0}" type="parTrans" cxnId="{D80169B8-E3BC-40FF-AFE6-43CC0D59675D}">
      <dgm:prSet/>
      <dgm:spPr/>
      <dgm:t>
        <a:bodyPr/>
        <a:lstStyle/>
        <a:p>
          <a:endParaRPr lang="en-IE"/>
        </a:p>
      </dgm:t>
    </dgm:pt>
    <dgm:pt modelId="{1E484070-D8E6-4E87-AC0D-BBEEB9BCD8A8}" type="sibTrans" cxnId="{D80169B8-E3BC-40FF-AFE6-43CC0D59675D}">
      <dgm:prSet/>
      <dgm:spPr/>
      <dgm:t>
        <a:bodyPr/>
        <a:lstStyle/>
        <a:p>
          <a:endParaRPr lang="en-IE"/>
        </a:p>
      </dgm:t>
    </dgm:pt>
    <dgm:pt modelId="{47D39820-935C-4416-AB58-D3692F728CFE}">
      <dgm:prSet phldrT="[Text]" custT="1"/>
      <dgm:spPr/>
      <dgm:t>
        <a:bodyPr/>
        <a:lstStyle/>
        <a:p>
          <a:r>
            <a:rPr lang="en-US" sz="2000" b="1" dirty="0">
              <a:solidFill>
                <a:schemeClr val="bg2"/>
              </a:solidFill>
            </a:rPr>
            <a:t>What does arts and creativity mean to you?</a:t>
          </a:r>
          <a:endParaRPr lang="en-IE" sz="2000" b="1" dirty="0">
            <a:solidFill>
              <a:schemeClr val="bg2"/>
            </a:solidFill>
          </a:endParaRPr>
        </a:p>
      </dgm:t>
    </dgm:pt>
    <dgm:pt modelId="{229FAD5C-8E0B-4E2E-B70B-D7111A3F8A48}" type="parTrans" cxnId="{651D7459-DC88-49EB-B6FF-77AC5DA57CBA}">
      <dgm:prSet/>
      <dgm:spPr/>
      <dgm:t>
        <a:bodyPr/>
        <a:lstStyle/>
        <a:p>
          <a:endParaRPr lang="en-IE"/>
        </a:p>
      </dgm:t>
    </dgm:pt>
    <dgm:pt modelId="{463A6689-CA45-4326-8E75-20E098805990}" type="sibTrans" cxnId="{651D7459-DC88-49EB-B6FF-77AC5DA57CBA}">
      <dgm:prSet/>
      <dgm:spPr/>
      <dgm:t>
        <a:bodyPr/>
        <a:lstStyle/>
        <a:p>
          <a:endParaRPr lang="en-IE"/>
        </a:p>
      </dgm:t>
    </dgm:pt>
    <dgm:pt modelId="{8650F504-661E-48BB-AD27-C53D554229FC}" type="pres">
      <dgm:prSet presAssocID="{7DF4979B-1D8A-4ADE-A7F4-1C24A499F3A7}" presName="compositeShape" presStyleCnt="0">
        <dgm:presLayoutVars>
          <dgm:chMax val="7"/>
          <dgm:dir/>
          <dgm:resizeHandles val="exact"/>
        </dgm:presLayoutVars>
      </dgm:prSet>
      <dgm:spPr/>
    </dgm:pt>
    <dgm:pt modelId="{F767736A-2B6E-44F3-9239-6F3086470232}" type="pres">
      <dgm:prSet presAssocID="{7DF4979B-1D8A-4ADE-A7F4-1C24A499F3A7}" presName="wedge1" presStyleLbl="node1" presStyleIdx="0" presStyleCnt="3"/>
      <dgm:spPr/>
    </dgm:pt>
    <dgm:pt modelId="{3EB8530F-9ADA-415A-8708-A4F0412595AE}" type="pres">
      <dgm:prSet presAssocID="{7DF4979B-1D8A-4ADE-A7F4-1C24A499F3A7}" presName="dummy1a" presStyleCnt="0"/>
      <dgm:spPr/>
    </dgm:pt>
    <dgm:pt modelId="{F0E2988A-FB86-422A-8410-98D1A31B76FE}" type="pres">
      <dgm:prSet presAssocID="{7DF4979B-1D8A-4ADE-A7F4-1C24A499F3A7}" presName="dummy1b" presStyleCnt="0"/>
      <dgm:spPr/>
    </dgm:pt>
    <dgm:pt modelId="{F2514EC4-9FD2-41F2-88DA-2B60084F0612}" type="pres">
      <dgm:prSet presAssocID="{7DF4979B-1D8A-4ADE-A7F4-1C24A499F3A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12F81F-83DD-4905-A4FD-908618ACC705}" type="pres">
      <dgm:prSet presAssocID="{7DF4979B-1D8A-4ADE-A7F4-1C24A499F3A7}" presName="wedge2" presStyleLbl="node1" presStyleIdx="1" presStyleCnt="3"/>
      <dgm:spPr/>
    </dgm:pt>
    <dgm:pt modelId="{82C6AF4C-9414-4420-8362-008EE9A2EA95}" type="pres">
      <dgm:prSet presAssocID="{7DF4979B-1D8A-4ADE-A7F4-1C24A499F3A7}" presName="dummy2a" presStyleCnt="0"/>
      <dgm:spPr/>
    </dgm:pt>
    <dgm:pt modelId="{72156981-FB77-445F-9153-C425DCF020B5}" type="pres">
      <dgm:prSet presAssocID="{7DF4979B-1D8A-4ADE-A7F4-1C24A499F3A7}" presName="dummy2b" presStyleCnt="0"/>
      <dgm:spPr/>
    </dgm:pt>
    <dgm:pt modelId="{B9E5407C-5294-49B8-972E-70FB748149CB}" type="pres">
      <dgm:prSet presAssocID="{7DF4979B-1D8A-4ADE-A7F4-1C24A499F3A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2740DE6-3D7E-4968-8559-E380CD5C76BD}" type="pres">
      <dgm:prSet presAssocID="{7DF4979B-1D8A-4ADE-A7F4-1C24A499F3A7}" presName="wedge3" presStyleLbl="node1" presStyleIdx="2" presStyleCnt="3"/>
      <dgm:spPr/>
    </dgm:pt>
    <dgm:pt modelId="{954285EF-44CD-41E0-986E-12829076EDC3}" type="pres">
      <dgm:prSet presAssocID="{7DF4979B-1D8A-4ADE-A7F4-1C24A499F3A7}" presName="dummy3a" presStyleCnt="0"/>
      <dgm:spPr/>
    </dgm:pt>
    <dgm:pt modelId="{BBAE76EA-FF88-4AEB-BFD8-DB086F339A09}" type="pres">
      <dgm:prSet presAssocID="{7DF4979B-1D8A-4ADE-A7F4-1C24A499F3A7}" presName="dummy3b" presStyleCnt="0"/>
      <dgm:spPr/>
    </dgm:pt>
    <dgm:pt modelId="{2B4E5766-1239-493B-BF2C-B2F2EACB72FA}" type="pres">
      <dgm:prSet presAssocID="{7DF4979B-1D8A-4ADE-A7F4-1C24A499F3A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CBFC7B8-D21D-40B6-B708-6BB1E4C7A256}" type="pres">
      <dgm:prSet presAssocID="{989461FE-A3CF-415C-8D18-2904D8F6CBAC}" presName="arrowWedge1" presStyleLbl="fgSibTrans2D1" presStyleIdx="0" presStyleCnt="3"/>
      <dgm:spPr/>
    </dgm:pt>
    <dgm:pt modelId="{204379C7-BCC5-4139-9610-4DBCEE4A3003}" type="pres">
      <dgm:prSet presAssocID="{1E484070-D8E6-4E87-AC0D-BBEEB9BCD8A8}" presName="arrowWedge2" presStyleLbl="fgSibTrans2D1" presStyleIdx="1" presStyleCnt="3"/>
      <dgm:spPr/>
    </dgm:pt>
    <dgm:pt modelId="{569EA3FB-C818-474B-96B8-CBB74706DD47}" type="pres">
      <dgm:prSet presAssocID="{463A6689-CA45-4326-8E75-20E098805990}" presName="arrowWedge3" presStyleLbl="fgSibTrans2D1" presStyleIdx="2" presStyleCnt="3"/>
      <dgm:spPr/>
    </dgm:pt>
  </dgm:ptLst>
  <dgm:cxnLst>
    <dgm:cxn modelId="{D15ABB04-1C8C-4932-9F63-F6763C4B917B}" type="presOf" srcId="{24B7F504-A28B-48B6-936A-2C1719BE3D9F}" destId="{F2514EC4-9FD2-41F2-88DA-2B60084F0612}" srcOrd="1" destOrd="0" presId="urn:microsoft.com/office/officeart/2005/8/layout/cycle8"/>
    <dgm:cxn modelId="{A89D4930-7CA1-4FA9-92DB-A2AA647DBE77}" type="presOf" srcId="{47D39820-935C-4416-AB58-D3692F728CFE}" destId="{B2740DE6-3D7E-4968-8559-E380CD5C76BD}" srcOrd="0" destOrd="0" presId="urn:microsoft.com/office/officeart/2005/8/layout/cycle8"/>
    <dgm:cxn modelId="{62B1545C-D1D4-4F73-9A9B-A25A886B840D}" type="presOf" srcId="{0CB4C9FB-7C6F-4878-8C7C-515C4B12C72F}" destId="{B9E5407C-5294-49B8-972E-70FB748149CB}" srcOrd="1" destOrd="0" presId="urn:microsoft.com/office/officeart/2005/8/layout/cycle8"/>
    <dgm:cxn modelId="{651D7459-DC88-49EB-B6FF-77AC5DA57CBA}" srcId="{7DF4979B-1D8A-4ADE-A7F4-1C24A499F3A7}" destId="{47D39820-935C-4416-AB58-D3692F728CFE}" srcOrd="2" destOrd="0" parTransId="{229FAD5C-8E0B-4E2E-B70B-D7111A3F8A48}" sibTransId="{463A6689-CA45-4326-8E75-20E098805990}"/>
    <dgm:cxn modelId="{4ECABD85-FCC7-4FC9-A670-735F7019946D}" srcId="{7DF4979B-1D8A-4ADE-A7F4-1C24A499F3A7}" destId="{24B7F504-A28B-48B6-936A-2C1719BE3D9F}" srcOrd="0" destOrd="0" parTransId="{ED9A0E5E-1B73-4B11-B2A0-FE6DDA9C967C}" sibTransId="{989461FE-A3CF-415C-8D18-2904D8F6CBAC}"/>
    <dgm:cxn modelId="{5759669F-9C10-4AD2-867D-403B2EFD0AC6}" type="presOf" srcId="{7DF4979B-1D8A-4ADE-A7F4-1C24A499F3A7}" destId="{8650F504-661E-48BB-AD27-C53D554229FC}" srcOrd="0" destOrd="0" presId="urn:microsoft.com/office/officeart/2005/8/layout/cycle8"/>
    <dgm:cxn modelId="{824D9FA4-84B9-4295-9290-20F5030613AC}" type="presOf" srcId="{0CB4C9FB-7C6F-4878-8C7C-515C4B12C72F}" destId="{9B12F81F-83DD-4905-A4FD-908618ACC705}" srcOrd="0" destOrd="0" presId="urn:microsoft.com/office/officeart/2005/8/layout/cycle8"/>
    <dgm:cxn modelId="{D80169B8-E3BC-40FF-AFE6-43CC0D59675D}" srcId="{7DF4979B-1D8A-4ADE-A7F4-1C24A499F3A7}" destId="{0CB4C9FB-7C6F-4878-8C7C-515C4B12C72F}" srcOrd="1" destOrd="0" parTransId="{16D23FA6-62F1-4765-BF89-884C7EA7CBC0}" sibTransId="{1E484070-D8E6-4E87-AC0D-BBEEB9BCD8A8}"/>
    <dgm:cxn modelId="{3DC592C5-5F2D-4B55-BE87-E7E1C9635AD2}" type="presOf" srcId="{47D39820-935C-4416-AB58-D3692F728CFE}" destId="{2B4E5766-1239-493B-BF2C-B2F2EACB72FA}" srcOrd="1" destOrd="0" presId="urn:microsoft.com/office/officeart/2005/8/layout/cycle8"/>
    <dgm:cxn modelId="{387E01C7-DE2B-45B1-92DB-059EB9005439}" type="presOf" srcId="{24B7F504-A28B-48B6-936A-2C1719BE3D9F}" destId="{F767736A-2B6E-44F3-9239-6F3086470232}" srcOrd="0" destOrd="0" presId="urn:microsoft.com/office/officeart/2005/8/layout/cycle8"/>
    <dgm:cxn modelId="{57BD7CF5-F583-401D-B0AD-1F607AE2D140}" type="presParOf" srcId="{8650F504-661E-48BB-AD27-C53D554229FC}" destId="{F767736A-2B6E-44F3-9239-6F3086470232}" srcOrd="0" destOrd="0" presId="urn:microsoft.com/office/officeart/2005/8/layout/cycle8"/>
    <dgm:cxn modelId="{5A2EE32E-3FB4-422A-B221-0755BE68DFAD}" type="presParOf" srcId="{8650F504-661E-48BB-AD27-C53D554229FC}" destId="{3EB8530F-9ADA-415A-8708-A4F0412595AE}" srcOrd="1" destOrd="0" presId="urn:microsoft.com/office/officeart/2005/8/layout/cycle8"/>
    <dgm:cxn modelId="{C9555F24-2D02-4782-B1F2-BD8AAC15B0DC}" type="presParOf" srcId="{8650F504-661E-48BB-AD27-C53D554229FC}" destId="{F0E2988A-FB86-422A-8410-98D1A31B76FE}" srcOrd="2" destOrd="0" presId="urn:microsoft.com/office/officeart/2005/8/layout/cycle8"/>
    <dgm:cxn modelId="{063F069A-5DC8-422F-B064-C13DEF94A9D1}" type="presParOf" srcId="{8650F504-661E-48BB-AD27-C53D554229FC}" destId="{F2514EC4-9FD2-41F2-88DA-2B60084F0612}" srcOrd="3" destOrd="0" presId="urn:microsoft.com/office/officeart/2005/8/layout/cycle8"/>
    <dgm:cxn modelId="{7D04641D-0B33-474F-9C74-8DBE4068D74E}" type="presParOf" srcId="{8650F504-661E-48BB-AD27-C53D554229FC}" destId="{9B12F81F-83DD-4905-A4FD-908618ACC705}" srcOrd="4" destOrd="0" presId="urn:microsoft.com/office/officeart/2005/8/layout/cycle8"/>
    <dgm:cxn modelId="{A0C08952-DD29-40E9-A82E-9F5B6D404BDE}" type="presParOf" srcId="{8650F504-661E-48BB-AD27-C53D554229FC}" destId="{82C6AF4C-9414-4420-8362-008EE9A2EA95}" srcOrd="5" destOrd="0" presId="urn:microsoft.com/office/officeart/2005/8/layout/cycle8"/>
    <dgm:cxn modelId="{7454EFB3-F439-4BB6-A749-101356FDC370}" type="presParOf" srcId="{8650F504-661E-48BB-AD27-C53D554229FC}" destId="{72156981-FB77-445F-9153-C425DCF020B5}" srcOrd="6" destOrd="0" presId="urn:microsoft.com/office/officeart/2005/8/layout/cycle8"/>
    <dgm:cxn modelId="{6B5D027E-F57C-4626-B059-D67428F9A6BD}" type="presParOf" srcId="{8650F504-661E-48BB-AD27-C53D554229FC}" destId="{B9E5407C-5294-49B8-972E-70FB748149CB}" srcOrd="7" destOrd="0" presId="urn:microsoft.com/office/officeart/2005/8/layout/cycle8"/>
    <dgm:cxn modelId="{903CD994-9367-4440-B183-CD516DD83EFC}" type="presParOf" srcId="{8650F504-661E-48BB-AD27-C53D554229FC}" destId="{B2740DE6-3D7E-4968-8559-E380CD5C76BD}" srcOrd="8" destOrd="0" presId="urn:microsoft.com/office/officeart/2005/8/layout/cycle8"/>
    <dgm:cxn modelId="{6502F664-7A33-4713-BC22-B825D519438D}" type="presParOf" srcId="{8650F504-661E-48BB-AD27-C53D554229FC}" destId="{954285EF-44CD-41E0-986E-12829076EDC3}" srcOrd="9" destOrd="0" presId="urn:microsoft.com/office/officeart/2005/8/layout/cycle8"/>
    <dgm:cxn modelId="{7BB45A94-240B-4350-9823-0D24D3922F39}" type="presParOf" srcId="{8650F504-661E-48BB-AD27-C53D554229FC}" destId="{BBAE76EA-FF88-4AEB-BFD8-DB086F339A09}" srcOrd="10" destOrd="0" presId="urn:microsoft.com/office/officeart/2005/8/layout/cycle8"/>
    <dgm:cxn modelId="{3B667E84-CAAC-48C2-8BED-AACC319C31DF}" type="presParOf" srcId="{8650F504-661E-48BB-AD27-C53D554229FC}" destId="{2B4E5766-1239-493B-BF2C-B2F2EACB72FA}" srcOrd="11" destOrd="0" presId="urn:microsoft.com/office/officeart/2005/8/layout/cycle8"/>
    <dgm:cxn modelId="{32104150-2A74-4E18-AFCC-79FD20E9990E}" type="presParOf" srcId="{8650F504-661E-48BB-AD27-C53D554229FC}" destId="{7CBFC7B8-D21D-40B6-B708-6BB1E4C7A256}" srcOrd="12" destOrd="0" presId="urn:microsoft.com/office/officeart/2005/8/layout/cycle8"/>
    <dgm:cxn modelId="{2B6B67D3-340F-4828-B2B8-9D5C7D645968}" type="presParOf" srcId="{8650F504-661E-48BB-AD27-C53D554229FC}" destId="{204379C7-BCC5-4139-9610-4DBCEE4A3003}" srcOrd="13" destOrd="0" presId="urn:microsoft.com/office/officeart/2005/8/layout/cycle8"/>
    <dgm:cxn modelId="{0AB5C7A2-3680-4AEE-BEAB-1D5345EC18AA}" type="presParOf" srcId="{8650F504-661E-48BB-AD27-C53D554229FC}" destId="{569EA3FB-C818-474B-96B8-CBB74706DD4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736A-2B6E-44F3-9239-6F3086470232}">
      <dsp:nvSpPr>
        <dsp:cNvPr id="0" name=""/>
        <dsp:cNvSpPr/>
      </dsp:nvSpPr>
      <dsp:spPr>
        <a:xfrm>
          <a:off x="2182697" y="327620"/>
          <a:ext cx="4233862" cy="423386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</a:rPr>
            <a:t>Develop your Creative Schools Plan</a:t>
          </a:r>
          <a:endParaRPr lang="en-IE" sz="2000" b="1" kern="1200" dirty="0">
            <a:solidFill>
              <a:schemeClr val="bg2"/>
            </a:solidFill>
          </a:endParaRPr>
        </a:p>
      </dsp:txBody>
      <dsp:txXfrm>
        <a:off x="4414043" y="1224795"/>
        <a:ext cx="1512093" cy="1260078"/>
      </dsp:txXfrm>
    </dsp:sp>
    <dsp:sp modelId="{9B12F81F-83DD-4905-A4FD-908618ACC705}">
      <dsp:nvSpPr>
        <dsp:cNvPr id="0" name=""/>
        <dsp:cNvSpPr/>
      </dsp:nvSpPr>
      <dsp:spPr>
        <a:xfrm>
          <a:off x="2095499" y="478829"/>
          <a:ext cx="4233862" cy="423386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4731"/>
            <a:satOff val="9642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2"/>
              </a:solidFill>
            </a:rPr>
            <a:t>Begin to implement your Creative Schools Plan</a:t>
          </a:r>
          <a:endParaRPr lang="en-IE" sz="2100" b="1" kern="1200" dirty="0">
            <a:solidFill>
              <a:schemeClr val="bg2"/>
            </a:solidFill>
          </a:endParaRPr>
        </a:p>
      </dsp:txBody>
      <dsp:txXfrm>
        <a:off x="3103562" y="3225799"/>
        <a:ext cx="2268140" cy="1108868"/>
      </dsp:txXfrm>
    </dsp:sp>
    <dsp:sp modelId="{B2740DE6-3D7E-4968-8559-E380CD5C76BD}">
      <dsp:nvSpPr>
        <dsp:cNvPr id="0" name=""/>
        <dsp:cNvSpPr/>
      </dsp:nvSpPr>
      <dsp:spPr>
        <a:xfrm>
          <a:off x="2008302" y="327620"/>
          <a:ext cx="4233862" cy="423386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69463"/>
            <a:satOff val="19283"/>
            <a:lumOff val="142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/>
              </a:solidFill>
            </a:rPr>
            <a:t>What does arts and creativity mean to you?</a:t>
          </a:r>
          <a:endParaRPr lang="en-IE" sz="2000" b="1" kern="1200" dirty="0">
            <a:solidFill>
              <a:schemeClr val="bg2"/>
            </a:solidFill>
          </a:endParaRPr>
        </a:p>
      </dsp:txBody>
      <dsp:txXfrm>
        <a:off x="2498724" y="1224795"/>
        <a:ext cx="1512093" cy="1260078"/>
      </dsp:txXfrm>
    </dsp:sp>
    <dsp:sp modelId="{7CBFC7B8-D21D-40B6-B708-6BB1E4C7A256}">
      <dsp:nvSpPr>
        <dsp:cNvPr id="0" name=""/>
        <dsp:cNvSpPr/>
      </dsp:nvSpPr>
      <dsp:spPr>
        <a:xfrm>
          <a:off x="1920950" y="65524"/>
          <a:ext cx="4758054" cy="47580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79C7-BCC5-4139-9610-4DBCEE4A3003}">
      <dsp:nvSpPr>
        <dsp:cNvPr id="0" name=""/>
        <dsp:cNvSpPr/>
      </dsp:nvSpPr>
      <dsp:spPr>
        <a:xfrm>
          <a:off x="1833403" y="216465"/>
          <a:ext cx="4758054" cy="47580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34751"/>
            <a:satOff val="5033"/>
            <a:lumOff val="51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EA3FB-C818-474B-96B8-CBB74706DD47}">
      <dsp:nvSpPr>
        <dsp:cNvPr id="0" name=""/>
        <dsp:cNvSpPr/>
      </dsp:nvSpPr>
      <dsp:spPr>
        <a:xfrm>
          <a:off x="1745856" y="65524"/>
          <a:ext cx="4758054" cy="47580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69502"/>
            <a:satOff val="10065"/>
            <a:lumOff val="10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78A3B0-8F9D-4E4A-A34C-64A09D195C44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2ABD1F-6F10-9748-8329-CF4E32CD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17FC040-C1E9-814F-BCAB-A55789F7AB60}" type="datetimeFigureOut">
              <a:rPr lang="en-US"/>
              <a:pPr>
                <a:defRPr/>
              </a:pPr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0854A71-E677-3742-880B-80E25BD2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2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338638" cy="325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How does the Creative Schools initiative deliver </a:t>
            </a:r>
            <a:r>
              <a:rPr lang="en-US" baseline="0" dirty="0">
                <a:solidFill>
                  <a:srgbClr val="000000"/>
                </a:solidFill>
              </a:rPr>
              <a:t>these ambitious objectives?  Through schools’ active participation in a developmental process to establish a Creative Schools Plan bespoke to each and every school and </a:t>
            </a:r>
            <a:r>
              <a:rPr lang="en-US" baseline="0" dirty="0" err="1">
                <a:solidFill>
                  <a:srgbClr val="000000"/>
                </a:solidFill>
              </a:rPr>
              <a:t>Youthreach</a:t>
            </a:r>
            <a:r>
              <a:rPr lang="en-US" baseline="0" dirty="0">
                <a:solidFill>
                  <a:srgbClr val="000000"/>
                </a:solidFill>
              </a:rPr>
              <a:t> </a:t>
            </a:r>
            <a:r>
              <a:rPr lang="en-US" baseline="0" dirty="0" err="1">
                <a:solidFill>
                  <a:srgbClr val="000000"/>
                </a:solidFill>
              </a:rPr>
              <a:t>centre</a:t>
            </a:r>
            <a:r>
              <a:rPr lang="en-US" baseline="0" dirty="0">
                <a:solidFill>
                  <a:srgbClr val="000000"/>
                </a:solidFill>
              </a:rPr>
              <a:t> taking part in the </a:t>
            </a:r>
            <a:r>
              <a:rPr lang="en-US" baseline="0" dirty="0" err="1">
                <a:solidFill>
                  <a:srgbClr val="000000"/>
                </a:solidFill>
              </a:rPr>
              <a:t>programme</a:t>
            </a:r>
            <a:r>
              <a:rPr lang="en-US" baseline="0" dirty="0">
                <a:solidFill>
                  <a:srgbClr val="000000"/>
                </a:solidFill>
              </a:rPr>
              <a:t>. </a:t>
            </a:r>
            <a:endParaRPr lang="en-GB" b="0" i="0" dirty="0">
              <a:effectLst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3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338638" cy="325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  <a:latin typeface="Calibri" charset="0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338638" cy="325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  <a:latin typeface="Calibri" charset="0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4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338638" cy="325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54A71-E677-3742-880B-80E25BD248E1}" type="slidenum">
              <a:rPr lang="en-US" smtClean="0">
                <a:solidFill>
                  <a:prstClr val="black"/>
                </a:solidFill>
                <a:latin typeface="Calibri" charset="0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621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solidFill>
                  <a:srgbClr val="000000"/>
                </a:solidFill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81426"/>
            <a:ext cx="4067944" cy="7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04056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ercu Pro"/>
              </a:defRPr>
            </a:lvl1pPr>
            <a:lvl2pPr marL="75837" indent="0">
              <a:buClr>
                <a:srgbClr val="62AF36"/>
              </a:buClr>
              <a:buSzPct val="100000"/>
              <a:buFontTx/>
              <a:buNone/>
              <a:defRPr sz="2200">
                <a:solidFill>
                  <a:srgbClr val="747474"/>
                </a:solidFill>
                <a:latin typeface="Apercu Pro"/>
              </a:defRPr>
            </a:lvl2pPr>
            <a:lvl3pPr marL="720000">
              <a:defRPr sz="2000">
                <a:solidFill>
                  <a:srgbClr val="1B1B5C"/>
                </a:solidFill>
                <a:latin typeface="+mn-lt"/>
              </a:defRPr>
            </a:lvl3pPr>
            <a:lvl4pPr marL="1080000">
              <a:defRPr>
                <a:solidFill>
                  <a:srgbClr val="1B1B5C"/>
                </a:solidFill>
                <a:latin typeface="+mn-lt"/>
              </a:defRPr>
            </a:lvl4pPr>
            <a:lvl5pPr marL="1440000">
              <a:buClr>
                <a:srgbClr val="62AF36"/>
              </a:buClr>
              <a:defRPr>
                <a:solidFill>
                  <a:srgbClr val="62AF3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Placeholder 30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2520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2400" baseline="0">
                <a:latin typeface="Apercu Pro Medium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6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504056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percu Pro"/>
              </a:defRPr>
            </a:lvl1pPr>
            <a:lvl2pPr marL="360000"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Apercu Pro"/>
              </a:defRPr>
            </a:lvl2pPr>
            <a:lvl3pPr marL="720000">
              <a:defRPr sz="2000">
                <a:solidFill>
                  <a:srgbClr val="000000"/>
                </a:solidFill>
                <a:latin typeface="Apercu Pro"/>
              </a:defRPr>
            </a:lvl3pPr>
            <a:lvl4pPr marL="1080000">
              <a:defRPr>
                <a:solidFill>
                  <a:srgbClr val="000000"/>
                </a:solidFill>
                <a:latin typeface="Apercu Pro"/>
              </a:defRPr>
            </a:lvl4pPr>
            <a:lvl5pPr marL="1440000">
              <a:buClr>
                <a:schemeClr val="tx1"/>
              </a:buClr>
              <a:defRPr>
                <a:solidFill>
                  <a:srgbClr val="919191"/>
                </a:solidFill>
                <a:latin typeface="Apercu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78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424936" cy="4968552"/>
          </a:xfrm>
        </p:spPr>
        <p:txBody>
          <a:bodyPr numCol="2" spcCol="7200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00000"/>
                </a:solidFill>
                <a:latin typeface="Apercu Pro"/>
              </a:defRPr>
            </a:lvl1pPr>
            <a:lvl2pPr marL="36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2pPr>
            <a:lvl3pPr marL="72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3pPr>
            <a:lvl4pPr marL="108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4pPr>
            <a:lvl5pPr marL="144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11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7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9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1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1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5832648" cy="460851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28800"/>
            <a:ext cx="8424936" cy="4768552"/>
          </a:xfrm>
        </p:spPr>
        <p:txBody>
          <a:bodyPr numCol="2" spcCol="7200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00000"/>
                </a:solidFill>
                <a:latin typeface="Apercu Pro"/>
              </a:defRPr>
            </a:lvl1pPr>
            <a:lvl2pPr marL="36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2pPr>
            <a:lvl3pPr marL="72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3pPr>
            <a:lvl4pPr marL="108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4pPr>
            <a:lvl5pPr marL="1440000">
              <a:spcBef>
                <a:spcPts val="0"/>
              </a:spcBef>
              <a:defRPr sz="1600">
                <a:solidFill>
                  <a:srgbClr val="000000"/>
                </a:solidFill>
                <a:latin typeface="Apercu Pro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4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40768"/>
            <a:ext cx="9144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</p:spTree>
    <p:extLst>
      <p:ext uri="{BB962C8B-B14F-4D97-AF65-F5344CB8AC3E}">
        <p14:creationId xmlns:p14="http://schemas.microsoft.com/office/powerpoint/2010/main" val="4252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idebar 50/50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403244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532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ext sidebar 75/25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6156176" y="1556792"/>
            <a:ext cx="2736304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610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and text sidebar 75/25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22074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22074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259228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3316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ext sidebar 75/25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220740" y="1368152"/>
            <a:ext cx="5940152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220740" y="6525344"/>
            <a:ext cx="594015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1556792"/>
            <a:ext cx="259228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8232" y="1368152"/>
            <a:ext cx="49411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22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amed picture and text sidebar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5472608" cy="4176464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67544" y="6165304"/>
            <a:ext cx="54726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solidFill>
                  <a:srgbClr val="8C8C8C"/>
                </a:solidFill>
                <a:latin typeface="Apercu Pro"/>
              </a:rPr>
              <a:t>Click to edit Master title style</a:t>
            </a:r>
            <a:endParaRPr lang="en-US" dirty="0">
              <a:solidFill>
                <a:srgbClr val="8C8C8C"/>
              </a:solidFill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6156176" y="1916832"/>
            <a:ext cx="27363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7368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amed picture and text sidebar pic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419872" y="1916832"/>
            <a:ext cx="5472608" cy="4176464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419872" y="6165304"/>
            <a:ext cx="547260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solidFill>
                  <a:srgbClr val="8C8C8C"/>
                </a:solidFill>
                <a:latin typeface="Apercu Pro"/>
              </a:rPr>
              <a:t>Click to edit Master title style</a:t>
            </a:r>
            <a:endParaRPr lang="en-US" dirty="0">
              <a:solidFill>
                <a:srgbClr val="8C8C8C"/>
              </a:solidFill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73100" y="1916832"/>
            <a:ext cx="27363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 b="0" i="0" baseline="0">
                <a:solidFill>
                  <a:srgbClr val="000000"/>
                </a:solidFill>
                <a:latin typeface="Apercu Pro"/>
              </a:defRPr>
            </a:lvl1pPr>
            <a:lvl3pPr marL="74250" indent="0">
              <a:lnSpc>
                <a:spcPct val="100000"/>
              </a:lnSpc>
              <a:spcBef>
                <a:spcPts val="432"/>
              </a:spcBef>
              <a:buFontTx/>
              <a:buNone/>
              <a:defRPr sz="16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136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 sidebar 50/50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1556792"/>
            <a:ext cx="387116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000" b="0" i="0">
                <a:solidFill>
                  <a:srgbClr val="000000"/>
                </a:solidFill>
                <a:latin typeface="Apercu Pro"/>
              </a:defRPr>
            </a:lvl1pPr>
            <a:lvl3pPr marL="360000" indent="-302400">
              <a:lnSpc>
                <a:spcPct val="100000"/>
              </a:lnSpc>
              <a:spcBef>
                <a:spcPts val="432"/>
              </a:spcBef>
              <a:buClr>
                <a:srgbClr val="8C8C8C"/>
              </a:buClr>
              <a:buFont typeface="Arial"/>
              <a:buChar char="•"/>
              <a:defRPr sz="1800" b="0" i="0" baseline="0">
                <a:solidFill>
                  <a:srgbClr val="53606D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9523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ext sidebar 50/50 pic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368152"/>
            <a:ext cx="4572000" cy="551723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1556792"/>
            <a:ext cx="3871168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000" b="0" i="0">
                <a:solidFill>
                  <a:srgbClr val="000000"/>
                </a:solidFill>
                <a:latin typeface="Apercu Pro"/>
              </a:defRPr>
            </a:lvl1pPr>
            <a:lvl3pPr marL="360000" indent="-302400">
              <a:lnSpc>
                <a:spcPct val="100000"/>
              </a:lnSpc>
              <a:spcBef>
                <a:spcPts val="432"/>
              </a:spcBef>
              <a:buClr>
                <a:srgbClr val="8C8C8C"/>
              </a:buClr>
              <a:buFont typeface="Arial"/>
              <a:buChar char="•"/>
              <a:defRPr sz="1800" b="0" i="0" baseline="0">
                <a:solidFill>
                  <a:srgbClr val="53606D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15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2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50/50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4032448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5585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50/50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764704"/>
            <a:ext cx="3960440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875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50/50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476672"/>
            <a:ext cx="4572000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457200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004048" y="764704"/>
            <a:ext cx="3960440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2000"/>
            </a:lvl1pPr>
            <a:lvl3pPr marL="360000">
              <a:lnSpc>
                <a:spcPct val="100000"/>
              </a:lnSpc>
              <a:spcAft>
                <a:spcPts val="350"/>
              </a:spcAft>
              <a:defRPr sz="18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67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75/25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6512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940152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3423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75/25 pic L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6512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5940152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208" y="1268760"/>
            <a:ext cx="5492800" cy="51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65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icture and text sidebar 75/25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672408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72656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318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26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picture and text sidebar 75/25 pic RH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672408" y="476672"/>
            <a:ext cx="5508104" cy="6408712"/>
          </a:xfrm>
        </p:spPr>
        <p:txBody>
          <a:bodyPr/>
          <a:lstStyle>
            <a:lvl1pPr marL="0" indent="0">
              <a:buNone/>
              <a:defRPr sz="1300"/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672656" y="6525344"/>
            <a:ext cx="5471592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216000" bIns="100800" numCol="1" anchor="b" anchorCtr="0" compatLnSpc="1">
            <a:prstTxWarp prst="textNoShape">
              <a:avLst/>
            </a:prstTxWarp>
          </a:bodyPr>
          <a:lstStyle>
            <a:lvl1pPr algn="r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1400" b="0" baseline="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2pPr>
            <a:lvl3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3pPr>
            <a:lvl4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4pPr>
            <a:lvl5pPr algn="l" defTabSz="912813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charset="0"/>
                <a:ea typeface="MS PGothic" pitchFamily="34" charset="-128"/>
                <a:cs typeface="Geneva" charset="0"/>
              </a:defRPr>
            </a:lvl5pPr>
            <a:lvl6pPr marL="192024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6pPr>
            <a:lvl7pPr marL="384048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7pPr>
            <a:lvl8pPr marL="576072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8pPr>
            <a:lvl9pPr marL="768096" algn="l" defTabSz="914114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ITCFranklinGothic LT Demi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r>
              <a:rPr lang="ga-IE" dirty="0">
                <a:latin typeface="Apercu Pro"/>
              </a:rPr>
              <a:t>Click to edit Master title style</a:t>
            </a:r>
            <a:endParaRPr lang="en-US" dirty="0">
              <a:latin typeface="Apercu Pro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467544" y="764704"/>
            <a:ext cx="3024336" cy="58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defRPr sz="1800"/>
            </a:lvl1pPr>
            <a:lvl3pPr marL="360000">
              <a:lnSpc>
                <a:spcPct val="100000"/>
              </a:lnSpc>
              <a:spcAft>
                <a:spcPts val="350"/>
              </a:spcAft>
              <a:defRPr sz="1600" b="0" i="0" baseline="0">
                <a:solidFill>
                  <a:srgbClr val="8C8C8C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408" y="476672"/>
            <a:ext cx="5458892" cy="54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ingle column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83264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percu Pro"/>
              </a:defRPr>
            </a:lvl1pPr>
            <a:lvl2pPr marL="360000">
              <a:buClr>
                <a:srgbClr val="919191"/>
              </a:buClr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Apercu Pro"/>
              </a:defRPr>
            </a:lvl2pPr>
            <a:lvl3pPr marL="720000">
              <a:defRPr sz="2000">
                <a:solidFill>
                  <a:srgbClr val="8C8C8C"/>
                </a:solidFill>
                <a:latin typeface="Apercu Pro"/>
              </a:defRPr>
            </a:lvl3pPr>
            <a:lvl4pPr marL="1080000" indent="0">
              <a:defRPr>
                <a:solidFill>
                  <a:srgbClr val="000000"/>
                </a:solidFill>
                <a:latin typeface="Apercu Pro"/>
              </a:defRPr>
            </a:lvl4pPr>
            <a:lvl5pPr marL="1440000" indent="0">
              <a:buClr>
                <a:schemeClr val="tx1"/>
              </a:buClr>
              <a:defRPr>
                <a:solidFill>
                  <a:srgbClr val="919191"/>
                </a:solidFill>
                <a:latin typeface="Apercu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8521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rtners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r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174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re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00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 slide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FFFFFF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76133"/>
            <a:ext cx="4067944" cy="7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slide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395536" y="1196752"/>
            <a:ext cx="49685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400" b="1" i="0" baseline="0">
                <a:solidFill>
                  <a:srgbClr val="000000"/>
                </a:solidFill>
                <a:latin typeface="Apercu Pro Black"/>
              </a:defRPr>
            </a:lvl1pPr>
            <a:lvl3pPr marL="0">
              <a:lnSpc>
                <a:spcPct val="100000"/>
              </a:lnSpc>
              <a:spcBef>
                <a:spcPts val="350"/>
              </a:spcBef>
              <a:spcAft>
                <a:spcPts val="350"/>
              </a:spcAft>
              <a:defRPr sz="2000" b="0" i="0" baseline="0">
                <a:solidFill>
                  <a:srgbClr val="000000"/>
                </a:solidFill>
                <a:latin typeface="Apercu Pro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328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424936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27" name="Title Placeholder 30"/>
          <p:cNvSpPr>
            <a:spLocks noGrp="1"/>
          </p:cNvSpPr>
          <p:nvPr>
            <p:ph type="title"/>
          </p:nvPr>
        </p:nvSpPr>
        <p:spPr bwMode="auto">
          <a:xfrm>
            <a:off x="467544" y="548680"/>
            <a:ext cx="842493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2520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ga-IE" dirty="0"/>
              <a:t>Click to edit </a:t>
            </a:r>
            <a:br>
              <a:rPr lang="ga-IE" dirty="0"/>
            </a:br>
            <a:r>
              <a:rPr lang="ga-IE" dirty="0"/>
              <a:t>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248400" y="65976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  <a:latin typeface="Apercu Pro"/>
                <a:ea typeface="Genev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5" r:id="rId1"/>
    <p:sldLayoutId id="2147484350" r:id="rId2"/>
    <p:sldLayoutId id="2147484337" r:id="rId3"/>
    <p:sldLayoutId id="2147484351" r:id="rId4"/>
    <p:sldLayoutId id="2147484338" r:id="rId5"/>
    <p:sldLayoutId id="2147484352" r:id="rId6"/>
    <p:sldLayoutId id="2147484340" r:id="rId7"/>
    <p:sldLayoutId id="2147484353" r:id="rId8"/>
    <p:sldLayoutId id="2147484339" r:id="rId9"/>
    <p:sldLayoutId id="2147484354" r:id="rId10"/>
    <p:sldLayoutId id="2147484300" r:id="rId11"/>
    <p:sldLayoutId id="2147484313" r:id="rId12"/>
    <p:sldLayoutId id="2147484312" r:id="rId13"/>
    <p:sldLayoutId id="2147484311" r:id="rId14"/>
    <p:sldLayoutId id="2147484341" r:id="rId15"/>
    <p:sldLayoutId id="2147484342" r:id="rId16"/>
    <p:sldLayoutId id="2147484343" r:id="rId17"/>
    <p:sldLayoutId id="2147484344" r:id="rId18"/>
    <p:sldLayoutId id="2147484345" r:id="rId19"/>
    <p:sldLayoutId id="2147484346" r:id="rId20"/>
    <p:sldLayoutId id="2147484347" r:id="rId21"/>
    <p:sldLayoutId id="2147484348" r:id="rId22"/>
    <p:sldLayoutId id="2147484349" r:id="rId23"/>
    <p:sldLayoutId id="2147484325" r:id="rId24"/>
    <p:sldLayoutId id="2147484310" r:id="rId25"/>
    <p:sldLayoutId id="2147484326" r:id="rId26"/>
    <p:sldLayoutId id="2147484328" r:id="rId27"/>
    <p:sldLayoutId id="2147484336" r:id="rId28"/>
    <p:sldLayoutId id="2147484357" r:id="rId29"/>
    <p:sldLayoutId id="2147484334" r:id="rId30"/>
    <p:sldLayoutId id="2147484335" r:id="rId31"/>
    <p:sldLayoutId id="2147484327" r:id="rId32"/>
    <p:sldLayoutId id="2147484358" r:id="rId33"/>
    <p:sldLayoutId id="2147484329" r:id="rId34"/>
    <p:sldLayoutId id="2147484330" r:id="rId35"/>
    <p:sldLayoutId id="2147484359" r:id="rId36"/>
    <p:sldLayoutId id="2147484331" r:id="rId37"/>
    <p:sldLayoutId id="2147484355" r:id="rId38"/>
    <p:sldLayoutId id="2147484332" r:id="rId39"/>
    <p:sldLayoutId id="2147484356" r:id="rId40"/>
    <p:sldLayoutId id="2147484333" r:id="rId41"/>
    <p:sldLayoutId id="2147484360" r:id="rId42"/>
  </p:sldLayoutIdLst>
  <p:txStyles>
    <p:titleStyle>
      <a:lvl1pPr algn="l" defTabSz="9128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percu Pro Medium"/>
          <a:ea typeface="MS PGothic" pitchFamily="34" charset="-128"/>
          <a:cs typeface="Geneva" charset="0"/>
        </a:defRPr>
      </a:lvl1pPr>
      <a:lvl2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2pPr>
      <a:lvl3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3pPr>
      <a:lvl4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4pPr>
      <a:lvl5pPr algn="l" defTabSz="91281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MS PGothic" pitchFamily="34" charset="-128"/>
          <a:cs typeface="Geneva" charset="0"/>
        </a:defRPr>
      </a:lvl5pPr>
      <a:lvl6pPr marL="192024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6pPr>
      <a:lvl7pPr marL="384048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7pPr>
      <a:lvl8pPr marL="576072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8pPr>
      <a:lvl9pPr marL="768096" algn="l" defTabSz="914114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ITCFranklinGothic LT Demi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defTabSz="912813" rtl="0" eaLnBrk="1" fontAlgn="base" hangingPunct="1">
        <a:spcBef>
          <a:spcPct val="20000"/>
        </a:spcBef>
        <a:spcAft>
          <a:spcPct val="0"/>
        </a:spcAft>
        <a:buSzPct val="95000"/>
        <a:defRPr sz="2400">
          <a:solidFill>
            <a:srgbClr val="000000"/>
          </a:solidFill>
          <a:latin typeface="Apercu Pro"/>
          <a:ea typeface="MS PGothic" pitchFamily="34" charset="-128"/>
          <a:cs typeface="Geneva" charset="0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SzPct val="95000"/>
        <a:buFont typeface="Times" charset="0"/>
        <a:buChar char="–"/>
        <a:defRPr sz="2600">
          <a:solidFill>
            <a:srgbClr val="FCDE8D"/>
          </a:solidFill>
          <a:latin typeface="ITCFranklinGothic LT Book" charset="0"/>
          <a:ea typeface="Geneva" charset="0"/>
          <a:cs typeface="Geneva" charset="0"/>
        </a:defRPr>
      </a:lvl2pPr>
      <a:lvl3pPr marL="360000" indent="-228600" algn="l" defTabSz="912813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Font typeface="Times" charset="0"/>
        <a:buChar char="•"/>
        <a:defRPr sz="2100">
          <a:solidFill>
            <a:srgbClr val="000000"/>
          </a:solidFill>
          <a:latin typeface="Apercu Pro"/>
          <a:ea typeface="Geneva" pitchFamily="-8" charset="-128"/>
          <a:cs typeface="Geneva" charset="0"/>
        </a:defRPr>
      </a:lvl3pPr>
      <a:lvl4pPr marL="720000" indent="-228600" algn="l" defTabSz="912813" rtl="0" eaLnBrk="1" fontAlgn="base" hangingPunct="1">
        <a:spcBef>
          <a:spcPct val="20000"/>
        </a:spcBef>
        <a:spcAft>
          <a:spcPct val="0"/>
        </a:spcAft>
        <a:buClr>
          <a:srgbClr val="919191"/>
        </a:buClr>
        <a:buSzPct val="100000"/>
        <a:buFont typeface="Times" charset="0"/>
        <a:buChar char="•"/>
        <a:defRPr sz="2000" i="1">
          <a:solidFill>
            <a:srgbClr val="000000"/>
          </a:solidFill>
          <a:latin typeface="Apercu Pro"/>
          <a:ea typeface="Geneva" pitchFamily="-8" charset="-128"/>
          <a:cs typeface="Geneva" charset="0"/>
        </a:defRPr>
      </a:lvl4pPr>
      <a:lvl5pPr marL="1080000" indent="-2286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" charset="0"/>
        <a:buChar char="•"/>
        <a:defRPr sz="2000">
          <a:solidFill>
            <a:srgbClr val="919191"/>
          </a:solidFill>
          <a:latin typeface="Apercu Pro"/>
          <a:ea typeface="Geneva" pitchFamily="-8" charset="-128"/>
          <a:cs typeface="Geneva" charset="0"/>
        </a:defRPr>
      </a:lvl5pPr>
      <a:lvl6pPr marL="2248948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6pPr>
      <a:lvl7pPr marL="2440972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7pPr>
      <a:lvl8pPr marL="2632996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8pPr>
      <a:lvl9pPr marL="2825020" indent="-228695" algn="l" defTabSz="914114" rtl="0" eaLnBrk="1" fontAlgn="base" hangingPunct="1">
        <a:spcBef>
          <a:spcPct val="20000"/>
        </a:spcBef>
        <a:spcAft>
          <a:spcPct val="0"/>
        </a:spcAft>
        <a:buSzPct val="95000"/>
        <a:buFont typeface="Times" pitchFamily="-28" charset="0"/>
        <a:buChar char="•"/>
        <a:defRPr sz="1800">
          <a:solidFill>
            <a:schemeClr val="tx1"/>
          </a:solidFill>
          <a:latin typeface="ITCFranklinGothic LT Book" charset="0"/>
          <a:ea typeface="+mn-ea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reativeassociates@artscouncil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artscouncil.ie/about-us/newsletter/" TargetMode="External"/><Relationship Id="rId4" Type="http://schemas.openxmlformats.org/officeDocument/2006/relationships/hyperlink" Target="https://hubnanog.ie/participation-framewor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sz="3200" dirty="0">
                <a:solidFill>
                  <a:schemeClr val="tx1"/>
                </a:solidFill>
              </a:rPr>
              <a:t>  </a:t>
            </a:r>
            <a:r>
              <a:rPr lang="en-IE" sz="3200" dirty="0" err="1">
                <a:solidFill>
                  <a:schemeClr val="tx1"/>
                </a:solidFill>
              </a:rPr>
              <a:t>Scoileanna</a:t>
            </a:r>
            <a:r>
              <a:rPr lang="en-IE" sz="3200" dirty="0">
                <a:solidFill>
                  <a:schemeClr val="tx1"/>
                </a:solidFill>
              </a:rPr>
              <a:t> </a:t>
            </a:r>
            <a:r>
              <a:rPr lang="en-IE" sz="3200" dirty="0" err="1">
                <a:solidFill>
                  <a:schemeClr val="tx1"/>
                </a:solidFill>
              </a:rPr>
              <a:t>Ildánacha</a:t>
            </a:r>
            <a:r>
              <a:rPr lang="en-IE" sz="3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E" sz="3200" dirty="0">
                <a:solidFill>
                  <a:schemeClr val="tx1"/>
                </a:solidFill>
              </a:rPr>
              <a:t>  </a:t>
            </a:r>
            <a:r>
              <a:rPr lang="en-IE" sz="2800" dirty="0">
                <a:solidFill>
                  <a:schemeClr val="tx1"/>
                </a:solidFill>
              </a:rPr>
              <a:t>CA Induction </a:t>
            </a: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tx1"/>
                </a:solidFill>
              </a:rPr>
              <a:t>  9 October 2023</a:t>
            </a:r>
            <a:endParaRPr lang="en-IE" sz="2000" b="0" dirty="0">
              <a:solidFill>
                <a:schemeClr val="tx1"/>
              </a:solidFill>
            </a:endParaRPr>
          </a:p>
          <a:p>
            <a:r>
              <a:rPr lang="en-IE" sz="3200" b="0" dirty="0">
                <a:solidFill>
                  <a:schemeClr val="tx1"/>
                </a:solidFill>
              </a:rPr>
              <a:t>  </a:t>
            </a:r>
            <a:r>
              <a:rPr lang="en-IE" sz="4400" dirty="0">
                <a:solidFill>
                  <a:schemeClr val="tx1"/>
                </a:solidFill>
              </a:rPr>
              <a:t>CS journey</a:t>
            </a:r>
            <a:endParaRPr lang="en-IE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</a:t>
            </a:r>
            <a:r>
              <a:rPr lang="en-US" sz="2000" dirty="0"/>
              <a:t>begin to carry out projects and activity from the plan</a:t>
            </a:r>
            <a:endParaRPr lang="en-IE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Activities and projects unique to each school/</a:t>
            </a:r>
            <a:r>
              <a:rPr lang="en-US" dirty="0" err="1"/>
              <a:t>centre</a:t>
            </a:r>
            <a:r>
              <a:rPr lang="en-US" dirty="0"/>
              <a:t> and include;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Collaborative projects creating new artistic works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Themed projects enabling cross-curricular work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Instigation of new fields of activity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Creative activity relevant to the curriculum; wellbeing; development goals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53" r="5853"/>
          <a:stretch>
            <a:fillRect/>
          </a:stretch>
        </p:blipFill>
        <p:spPr>
          <a:xfrm>
            <a:off x="4572000" y="1349936"/>
            <a:ext cx="4572000" cy="551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6336" y="616530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Students from Scoil Bernadette Cork at the Crawford Gallery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23415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</a:t>
            </a:r>
            <a:r>
              <a:rPr lang="en-US" sz="2000" dirty="0"/>
              <a:t>begin to carry out projects and activity from the plan</a:t>
            </a:r>
            <a:endParaRPr lang="en-IE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/>
            <a:r>
              <a:rPr lang="en-US" sz="1800" dirty="0"/>
              <a:t>Characteristics of activity arising from schools’ and </a:t>
            </a:r>
            <a:r>
              <a:rPr lang="en-US" sz="1800" dirty="0" err="1"/>
              <a:t>centres’</a:t>
            </a:r>
            <a:r>
              <a:rPr lang="en-US" sz="1800" dirty="0"/>
              <a:t> plans include;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Engaging with professional artists and other creative practitioners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Building relationships in the community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Supporting teacher creativity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Nurturing youth voice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53" r="5853"/>
          <a:stretch>
            <a:fillRect/>
          </a:stretch>
        </p:blipFill>
        <p:spPr>
          <a:xfrm>
            <a:off x="4572000" y="1349936"/>
            <a:ext cx="4572000" cy="551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6336" y="616530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Students from Scoil Bernadette Cork at the Crawford Gallery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00934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Associates – assigned to support schools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Who?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Professional artists – all disciplines</a:t>
            </a:r>
          </a:p>
          <a:p>
            <a:pPr marL="0" indent="0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Teachers with creative practice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have specialist knowledge in the arts and education and you will help deepen the expertise that is already in the school community</a:t>
            </a:r>
          </a:p>
          <a:p>
            <a:pPr marL="0" indent="0"/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9" name="Picture Placeholder 5"/>
          <p:cNvPicPr>
            <a:picLocks noGrp="1"/>
          </p:cNvPicPr>
          <p:nvPr>
            <p:ph type="pic" idx="1"/>
          </p:nvPr>
        </p:nvPicPr>
        <p:blipFill>
          <a:blip r:embed="rId2"/>
          <a:srcRect t="6864" b="6864"/>
          <a:stretch>
            <a:fillRect/>
          </a:stretch>
        </p:blipFill>
        <p:spPr>
          <a:xfrm>
            <a:off x="4572000" y="1349010"/>
            <a:ext cx="4572000" cy="551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655266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Scoil Bernadette Cork 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71154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Understanding the role of the Creative Associate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What?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support schools/</a:t>
            </a:r>
            <a:r>
              <a:rPr lang="en-US" dirty="0" err="1"/>
              <a:t>centres</a:t>
            </a:r>
            <a:r>
              <a:rPr lang="en-US" dirty="0"/>
              <a:t> to put the arts and creativity at the heart of the school community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work with schools/</a:t>
            </a:r>
            <a:r>
              <a:rPr lang="en-US" dirty="0" err="1"/>
              <a:t>centres</a:t>
            </a:r>
            <a:r>
              <a:rPr lang="en-US" dirty="0"/>
              <a:t> to value and understand their starting point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are a critical friend – you support and challenge schools/</a:t>
            </a:r>
            <a:r>
              <a:rPr lang="en-US" dirty="0" err="1"/>
              <a:t>centres</a:t>
            </a:r>
            <a:r>
              <a:rPr lang="en-US" dirty="0"/>
              <a:t> to think in new ways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are there to help, support and advise schools/</a:t>
            </a:r>
            <a:r>
              <a:rPr lang="en-US" dirty="0" err="1"/>
              <a:t>centres</a:t>
            </a:r>
            <a:r>
              <a:rPr lang="en-US" dirty="0"/>
              <a:t> throughout their Creative Schools journey</a:t>
            </a:r>
          </a:p>
          <a:p>
            <a:pPr marL="0" indent="0"/>
            <a:endParaRPr lang="en-IE" dirty="0">
              <a:latin typeface="Arial"/>
              <a:cs typeface="Arial"/>
              <a:sym typeface="Arial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466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Understanding the role of the Creative Associate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How?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Connect with the School Coordinator (SC)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 about the school/</a:t>
            </a:r>
            <a:r>
              <a:rPr lang="en-US" dirty="0" err="1"/>
              <a:t>centre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 to introduce CS to the school/</a:t>
            </a:r>
            <a:r>
              <a:rPr lang="en-US" dirty="0" err="1"/>
              <a:t>centre</a:t>
            </a:r>
            <a:r>
              <a:rPr lang="en-US" dirty="0"/>
              <a:t> – </a:t>
            </a:r>
            <a:r>
              <a:rPr lang="en-US" dirty="0" err="1"/>
              <a:t>e.g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Introductory CS workshops for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Presentation to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Help SC to design introductory creative activities for students to enable them to explore what creativity means to them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latin typeface="Arial"/>
                <a:cs typeface="Arial"/>
                <a:sym typeface="Arial"/>
              </a:rPr>
              <a:t>Use and prompt creative methods for exploration and consultation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800" dirty="0">
              <a:latin typeface="Arial"/>
              <a:cs typeface="Arial"/>
              <a:sym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latin typeface="Arial"/>
                <a:cs typeface="Arial"/>
                <a:sym typeface="Arial"/>
              </a:rPr>
              <a:t>Active listening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857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Understanding the role of the Creative Associate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latin typeface="Arial"/>
                <a:cs typeface="Arial"/>
                <a:sym typeface="Arial"/>
              </a:rPr>
              <a:t>Support the school to develop their Creative Schools Plan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>
              <a:latin typeface="Arial"/>
              <a:cs typeface="Arial"/>
              <a:sym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important relationships that the school already has or would like to further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 the school/</a:t>
            </a:r>
            <a:r>
              <a:rPr lang="en-US" dirty="0" err="1"/>
              <a:t>centre</a:t>
            </a:r>
            <a:r>
              <a:rPr lang="en-US" dirty="0"/>
              <a:t> connect with artists and to build relationships with arts and cultural </a:t>
            </a:r>
            <a:r>
              <a:rPr lang="en-US" dirty="0" err="1"/>
              <a:t>organisations</a:t>
            </a:r>
            <a:endParaRPr lang="en-US" dirty="0"/>
          </a:p>
          <a:p>
            <a:pPr marL="0" indent="0"/>
            <a:endParaRPr lang="en-IE" dirty="0">
              <a:latin typeface="Arial"/>
              <a:cs typeface="Arial"/>
              <a:sym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latin typeface="Arial"/>
                <a:cs typeface="Arial"/>
                <a:sym typeface="Arial"/>
              </a:rPr>
              <a:t>You use your creative practice as part of the consultative process with the school. You advise and support the school to identify other artists/practitioners to facilitate and deliver projects in the school’s Creative Schools Plan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263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CS journey – a conversation with your school/</a:t>
            </a:r>
            <a:r>
              <a:rPr lang="en-US" dirty="0" err="1"/>
              <a:t>centre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Communicating with your School Coordinator</a:t>
            </a:r>
          </a:p>
          <a:p>
            <a:pPr marL="0" indent="0"/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Building a relationship with your school – you can use your practice to help this conversation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Prompting relationships across the school/</a:t>
            </a:r>
            <a:r>
              <a:rPr lang="en-US" dirty="0" err="1"/>
              <a:t>centre</a:t>
            </a:r>
            <a:r>
              <a:rPr lang="en-US" dirty="0"/>
              <a:t> </a:t>
            </a:r>
          </a:p>
          <a:p>
            <a:pPr marL="0" indent="0"/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Prompting external relationships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Encouraging the school community to lead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Modelling creativity</a:t>
            </a:r>
          </a:p>
        </p:txBody>
      </p:sp>
      <p:pic>
        <p:nvPicPr>
          <p:cNvPr id="9" name="Picture Placeholder 5"/>
          <p:cNvPicPr>
            <a:picLocks noGrp="1"/>
          </p:cNvPicPr>
          <p:nvPr>
            <p:ph type="pic" idx="1"/>
          </p:nvPr>
        </p:nvPicPr>
        <p:blipFill>
          <a:blip r:embed="rId2"/>
          <a:srcRect t="6864" b="6864"/>
          <a:stretch>
            <a:fillRect/>
          </a:stretch>
        </p:blipFill>
        <p:spPr>
          <a:xfrm>
            <a:off x="4572000" y="1363866"/>
            <a:ext cx="4572000" cy="551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638617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Scoil Bernadette Cork 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4283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Resources for Creative Associates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Primary qualitative support from Regional Coordinators</a:t>
            </a:r>
          </a:p>
          <a:p>
            <a:endParaRPr lang="en-IE" sz="1000" dirty="0"/>
          </a:p>
          <a:p>
            <a:r>
              <a:rPr lang="en-IE" dirty="0"/>
              <a:t>Back up of the CS manager for your region</a:t>
            </a:r>
          </a:p>
          <a:p>
            <a:endParaRPr lang="en-IE" sz="800" dirty="0"/>
          </a:p>
          <a:p>
            <a:r>
              <a:rPr lang="en-IE" dirty="0"/>
              <a:t>CA peer support and engagement</a:t>
            </a:r>
          </a:p>
          <a:p>
            <a:endParaRPr lang="en-IE" sz="800" dirty="0"/>
          </a:p>
          <a:p>
            <a:r>
              <a:rPr lang="en-IE" dirty="0"/>
              <a:t>Contact CS team: </a:t>
            </a:r>
            <a:r>
              <a:rPr lang="en-IE" dirty="0">
                <a:hlinkClick r:id="rId3"/>
              </a:rPr>
              <a:t>creativeassociates@artscouncil.ie</a:t>
            </a:r>
            <a:r>
              <a:rPr lang="en-IE" dirty="0"/>
              <a:t> </a:t>
            </a:r>
          </a:p>
          <a:p>
            <a:endParaRPr lang="en-IE" sz="800" dirty="0"/>
          </a:p>
          <a:p>
            <a:r>
              <a:rPr lang="en-IE" dirty="0"/>
              <a:t>Info about the </a:t>
            </a:r>
            <a:r>
              <a:rPr lang="en-IE" i="1" dirty="0"/>
              <a:t>National Framework for Children’s and Young</a:t>
            </a:r>
          </a:p>
          <a:p>
            <a:r>
              <a:rPr lang="en-IE" i="1" dirty="0"/>
              <a:t>People’s Participation in Decision-making</a:t>
            </a:r>
          </a:p>
          <a:p>
            <a:r>
              <a:rPr lang="en-IE" dirty="0">
                <a:hlinkClick r:id="rId4"/>
              </a:rPr>
              <a:t>https://hubnanog.ie/participation-framework/</a:t>
            </a:r>
            <a:endParaRPr lang="en-IE" dirty="0"/>
          </a:p>
          <a:p>
            <a:endParaRPr lang="en-IE" sz="1600" dirty="0"/>
          </a:p>
          <a:p>
            <a:r>
              <a:rPr lang="en-IE" dirty="0"/>
              <a:t>Arts Council newsletter</a:t>
            </a:r>
          </a:p>
          <a:p>
            <a:r>
              <a:rPr lang="en-IE" dirty="0">
                <a:hlinkClick r:id="rId5"/>
              </a:rPr>
              <a:t>https://www.artscouncil.ie/about-us/newsletter/</a:t>
            </a:r>
            <a:endParaRPr lang="en-IE" dirty="0"/>
          </a:p>
          <a:p>
            <a:endParaRPr lang="en-I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7544" y="1556792"/>
            <a:ext cx="4536504" cy="4104456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defRPr/>
            </a:pPr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43434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Programme of support and exchange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September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CPW/Safeguarding training</a:t>
            </a:r>
          </a:p>
          <a:p>
            <a:endParaRPr lang="en-IE" dirty="0"/>
          </a:p>
          <a:p>
            <a:r>
              <a:rPr lang="en-IE" b="1" dirty="0"/>
              <a:t>October-December 2023</a:t>
            </a:r>
          </a:p>
          <a:p>
            <a:endParaRPr lang="en-IE" sz="1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CA national training in Richmond Barracks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Meeting 1 with your Regional Coordinator (RC)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CA Community of Practice meeting 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Regional training 1</a:t>
            </a:r>
          </a:p>
          <a:p>
            <a:endParaRPr lang="en-IE" sz="800" dirty="0"/>
          </a:p>
          <a:p>
            <a:endParaRPr lang="en-IE" sz="1600" dirty="0"/>
          </a:p>
          <a:p>
            <a:r>
              <a:rPr lang="en-IE" dirty="0"/>
              <a:t> </a:t>
            </a:r>
          </a:p>
          <a:p>
            <a:endParaRPr lang="en-I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7544" y="1556792"/>
            <a:ext cx="4536504" cy="4104456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defRPr/>
            </a:pPr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378701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Programme of support and exchange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January-June 2024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Meeting 2 with your RC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CA Community of Practice 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Regional training 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Spring Updates – a form to provide information about how your schools/centres are getting 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Meeting 3 with your RC to discuss the </a:t>
            </a:r>
            <a:r>
              <a:rPr lang="en-IE"/>
              <a:t>Spring Updates</a:t>
            </a:r>
            <a:endParaRPr lang="en-I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CA Community of Practice 3</a:t>
            </a:r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  <a:p>
            <a:endParaRPr lang="en-IE" sz="800" dirty="0"/>
          </a:p>
          <a:p>
            <a:endParaRPr lang="en-IE" sz="1600" dirty="0"/>
          </a:p>
          <a:p>
            <a:r>
              <a:rPr lang="en-IE" dirty="0"/>
              <a:t> </a:t>
            </a:r>
          </a:p>
          <a:p>
            <a:endParaRPr lang="en-I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7544" y="1556792"/>
            <a:ext cx="4536504" cy="4104456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defRPr/>
            </a:pPr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1186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Schools: ambitious objectives</a:t>
            </a:r>
            <a:endParaRPr lang="en-IE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MS PGothic"/>
              </a:rPr>
              <a:t>To support schools and </a:t>
            </a:r>
            <a:r>
              <a:rPr lang="en-US" dirty="0">
                <a:ea typeface="MS PGothic"/>
              </a:rPr>
              <a:t>Youthreach </a:t>
            </a:r>
            <a:r>
              <a:rPr lang="en-US" dirty="0" err="1">
                <a:ea typeface="MS PGothic"/>
              </a:rPr>
              <a:t>centres</a:t>
            </a:r>
            <a:r>
              <a:rPr lang="en-US" dirty="0">
                <a:ea typeface="MS PGothic"/>
              </a:rPr>
              <a:t> to put the arts and creativity at the heart of children’s and young people’s lives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MS PGothic"/>
              </a:rPr>
              <a:t>To support children and young </a:t>
            </a:r>
            <a:r>
              <a:rPr lang="en-US" dirty="0">
                <a:ea typeface="MS PGothic"/>
              </a:rPr>
              <a:t>people to develop, implement and evaluate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draw on resources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use as best practice the </a:t>
            </a:r>
            <a:r>
              <a:rPr lang="en-US" i="1" dirty="0"/>
              <a:t>National Framework for the Participation of Children and Young People in Decision-making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53" r="5853"/>
          <a:stretch>
            <a:fillRect/>
          </a:stretch>
        </p:blipFill>
        <p:spPr>
          <a:xfrm>
            <a:off x="4572000" y="1349936"/>
            <a:ext cx="4572000" cy="551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96336" y="616530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Students from Scoil Bernadette Cork at the Crawford Gallery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6464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Guided journey over two-years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/>
            <a:r>
              <a:rPr lang="en-US" dirty="0"/>
              <a:t>To support schools and </a:t>
            </a:r>
            <a:r>
              <a:rPr lang="en-US" dirty="0" err="1"/>
              <a:t>centres</a:t>
            </a:r>
            <a:r>
              <a:rPr lang="en-US" dirty="0"/>
              <a:t> to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>
                <a:solidFill>
                  <a:srgbClr val="5E5E5E"/>
                </a:solidFill>
              </a:rPr>
              <a:t>Phase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Explore and express what creativity means to their school community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/>
            <a:r>
              <a:rPr lang="en-US" b="1" dirty="0">
                <a:solidFill>
                  <a:srgbClr val="5E5E5E"/>
                </a:solidFill>
              </a:rPr>
              <a:t>Phase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 Creative Schools Plan bespoke to their school/</a:t>
            </a:r>
            <a:r>
              <a:rPr lang="en-US" dirty="0" err="1"/>
              <a:t>centre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/>
            <a:r>
              <a:rPr lang="en-US" b="1" dirty="0">
                <a:solidFill>
                  <a:srgbClr val="5E5E5E"/>
                </a:solidFill>
              </a:rPr>
              <a:t>Phase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Begin creative activity and projects identified in their Creative Schools Plan</a:t>
            </a:r>
          </a:p>
          <a:p>
            <a:pPr marL="0" indent="0"/>
            <a:endParaRPr lang="en-US" sz="1000" dirty="0"/>
          </a:p>
          <a:p>
            <a:pPr marL="0" indent="0"/>
            <a:endParaRPr lang="en-US" sz="1000" dirty="0"/>
          </a:p>
          <a:p>
            <a:pPr marL="0" indent="0"/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92" b="35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03840" y="645789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North Monastery Primary School Cork</a:t>
            </a:r>
            <a:endParaRPr lang="en-IE" sz="1000" b="1" dirty="0"/>
          </a:p>
        </p:txBody>
      </p:sp>
    </p:spTree>
    <p:extLst>
      <p:ext uri="{BB962C8B-B14F-4D97-AF65-F5344CB8AC3E}">
        <p14:creationId xmlns:p14="http://schemas.microsoft.com/office/powerpoint/2010/main" val="148410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 for schools/</a:t>
            </a:r>
            <a:r>
              <a:rPr lang="en-US" dirty="0" err="1"/>
              <a:t>centres</a:t>
            </a:r>
            <a:r>
              <a:rPr lang="en-US" dirty="0"/>
              <a:t> to carry out CS journey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from a Creative Associate (up to nine days per year)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€4,000 grant for activities over two years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Training for the School Coordinator (a teacher)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Networking and participation in national initiatives, e.g. Creative Schools Week</a:t>
            </a:r>
          </a:p>
          <a:p>
            <a:pPr marL="0" indent="0"/>
            <a:endParaRPr lang="en-US" sz="1000" dirty="0"/>
          </a:p>
          <a:p>
            <a:pPr marL="0" indent="0"/>
            <a:endParaRPr lang="en-US" sz="1000" dirty="0"/>
          </a:p>
          <a:p>
            <a:pPr marL="0" indent="0"/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64" r="40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39184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Beady Pockets – Holy Family JS</a:t>
            </a:r>
            <a:endParaRPr lang="en-IE" sz="1000" b="1" dirty="0"/>
          </a:p>
        </p:txBody>
      </p:sp>
    </p:spTree>
    <p:extLst>
      <p:ext uri="{BB962C8B-B14F-4D97-AF65-F5344CB8AC3E}">
        <p14:creationId xmlns:p14="http://schemas.microsoft.com/office/powerpoint/2010/main" val="41700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Schools journey 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 whole-school developmental process </a:t>
            </a:r>
            <a:endParaRPr lang="en-IE" sz="2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78527"/>
              </p:ext>
            </p:extLst>
          </p:nvPr>
        </p:nvGraphicFramePr>
        <p:xfrm>
          <a:off x="468313" y="1557338"/>
          <a:ext cx="8424862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3"/>
          <p:cNvSpPr txBox="1">
            <a:spLocks/>
          </p:cNvSpPr>
          <p:nvPr/>
        </p:nvSpPr>
        <p:spPr>
          <a:xfrm>
            <a:off x="467544" y="1556792"/>
            <a:ext cx="8352928" cy="5040560"/>
          </a:xfrm>
          <a:prstGeom prst="rect">
            <a:avLst/>
          </a:prstGeom>
        </p:spPr>
        <p:txBody>
          <a:bodyPr/>
          <a:lstStyle>
            <a:lvl1pPr marL="342900" indent="-3429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defRPr sz="2400">
                <a:solidFill>
                  <a:srgbClr val="000000"/>
                </a:solidFill>
                <a:latin typeface="Apercu Pro"/>
                <a:ea typeface="MS PGothic" pitchFamily="34" charset="-128"/>
                <a:cs typeface="Geneva" charset="0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charset="0"/>
              <a:buChar char="–"/>
              <a:defRPr sz="2600">
                <a:solidFill>
                  <a:srgbClr val="FCDE8D"/>
                </a:solidFill>
                <a:latin typeface="ITCFranklinGothic LT Book" charset="0"/>
                <a:ea typeface="Geneva" charset="0"/>
                <a:cs typeface="Geneva" charset="0"/>
              </a:defRPr>
            </a:lvl2pPr>
            <a:lvl3pPr marL="36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100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3pPr>
            <a:lvl4pPr marL="72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19191"/>
              </a:buClr>
              <a:buSzPct val="100000"/>
              <a:buFont typeface="Times" charset="0"/>
              <a:buChar char="•"/>
              <a:defRPr sz="2000" i="1">
                <a:solidFill>
                  <a:srgbClr val="000000"/>
                </a:solidFill>
                <a:latin typeface="Apercu Pro"/>
                <a:ea typeface="Geneva" pitchFamily="-8" charset="-128"/>
                <a:cs typeface="Geneva" charset="0"/>
              </a:defRPr>
            </a:lvl4pPr>
            <a:lvl5pPr marL="1080000" indent="-228600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charset="0"/>
              <a:buChar char="•"/>
              <a:defRPr sz="2000">
                <a:solidFill>
                  <a:srgbClr val="919191"/>
                </a:solidFill>
                <a:latin typeface="Apercu Pro"/>
                <a:ea typeface="Geneva" pitchFamily="-8" charset="-128"/>
                <a:cs typeface="Geneva" charset="0"/>
              </a:defRPr>
            </a:lvl5pPr>
            <a:lvl6pPr marL="2248948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6pPr>
            <a:lvl7pPr marL="2440972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7pPr>
            <a:lvl8pPr marL="2632996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8pPr>
            <a:lvl9pPr marL="2825020" indent="-228695" algn="l" defTabSz="914114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 typeface="Times" pitchFamily="-28" charset="0"/>
              <a:buChar char="•"/>
              <a:defRPr sz="1800">
                <a:solidFill>
                  <a:schemeClr val="tx1"/>
                </a:solidFill>
                <a:latin typeface="ITCFranklinGothic LT Book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92162"/>
            <a:ext cx="903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00488" y="1917378"/>
            <a:ext cx="504056" cy="584775"/>
          </a:xfrm>
          <a:prstGeom prst="rect">
            <a:avLst/>
          </a:prstGeom>
          <a:solidFill>
            <a:srgbClr val="CEE1FE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1 </a:t>
            </a:r>
            <a:endParaRPr lang="en-IE" sz="32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7936" y="2146091"/>
            <a:ext cx="413196" cy="584775"/>
          </a:xfrm>
          <a:prstGeom prst="rect">
            <a:avLst/>
          </a:prstGeom>
          <a:solidFill>
            <a:srgbClr val="CEE1FE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2</a:t>
            </a:r>
            <a:endParaRPr lang="en-IE" sz="32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1324" y="6145212"/>
            <a:ext cx="360040" cy="584775"/>
          </a:xfrm>
          <a:prstGeom prst="rect">
            <a:avLst/>
          </a:prstGeom>
          <a:solidFill>
            <a:srgbClr val="CEE1FE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3</a:t>
            </a:r>
            <a:endParaRPr lang="en-IE" sz="3200" b="1" dirty="0">
              <a:solidFill>
                <a:schemeClr val="bg2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918409">
            <a:off x="5592603" y="1696788"/>
            <a:ext cx="1029604" cy="4126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7700947">
            <a:off x="6183134" y="5402431"/>
            <a:ext cx="1029604" cy="4126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9871872">
            <a:off x="2694408" y="1720194"/>
            <a:ext cx="1029604" cy="4126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1772816"/>
            <a:ext cx="4571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TCFranklinGothic LT Book" charset="0"/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513" y="2541053"/>
            <a:ext cx="2303487" cy="584775"/>
          </a:xfrm>
          <a:prstGeom prst="rect">
            <a:avLst/>
          </a:prstGeom>
          <a:solidFill>
            <a:srgbClr val="CEE1FE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n-lt"/>
              </a:rPr>
              <a:t>Understand phase</a:t>
            </a:r>
            <a:r>
              <a:rPr lang="en-US" sz="3200" b="1" dirty="0">
                <a:solidFill>
                  <a:schemeClr val="bg2"/>
                </a:solidFill>
                <a:latin typeface="+mn-lt"/>
              </a:rPr>
              <a:t> </a:t>
            </a:r>
            <a:endParaRPr lang="en-IE" sz="3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0596" y="6153156"/>
            <a:ext cx="2303487" cy="707886"/>
          </a:xfrm>
          <a:prstGeom prst="rect">
            <a:avLst/>
          </a:prstGeom>
          <a:solidFill>
            <a:srgbClr val="CEE1FE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n-lt"/>
              </a:rPr>
              <a:t>Planned projects and activities</a:t>
            </a:r>
            <a:endParaRPr lang="en-IE" sz="32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58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Schools journey: Phase 1: ‘Understand’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What is art? What is creativity?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Experimentation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Trying out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Consultation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Listening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07" b="3407"/>
          <a:stretch>
            <a:fillRect/>
          </a:stretch>
        </p:blipFill>
        <p:spPr>
          <a:xfrm>
            <a:off x="4572000" y="1368152"/>
            <a:ext cx="4572000" cy="5517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3840" y="616530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Galway Educate Together NS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10002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Schools journey:  Phase 1 ‘Understand’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This ‘understand’ phase can also include, for example:</a:t>
            </a:r>
          </a:p>
          <a:p>
            <a:pPr marL="0" indent="0"/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Exploration of how Creative Schools can be aligned with and support the school’s existing development priorities.</a:t>
            </a:r>
          </a:p>
          <a:p>
            <a:pPr marL="0" indent="0"/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Exploration how further development of arts and creativity in the school may be integrated into the School Self Evaluation, or other core strategies such as wellbeing audit.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Exploration of the relevance of arts and creativity to everyday school life, e.g. making  friends, integrating new students, emblematic days, special celebrations, commemorations.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Support for professional development for teachers </a:t>
            </a:r>
          </a:p>
          <a:p>
            <a:pPr marL="0" indent="0"/>
            <a:endParaRPr lang="en-US" sz="800" dirty="0"/>
          </a:p>
          <a:p>
            <a:pPr marL="0" indent="0"/>
            <a:r>
              <a:rPr lang="en-US" sz="2000" dirty="0"/>
              <a:t>Result from Phase 1: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greater, shared understanding of what arts and creativity means to the students and the school community.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Schools journey:  Phase 2: Develop a plan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Developing the Creative School Plan</a:t>
            </a:r>
          </a:p>
          <a:p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MS PGothic"/>
              </a:rPr>
              <a:t>Reflection on all the creative and other outputs from the exploratory phase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Consultation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Consensus / voting / decisions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Drafting</a:t>
            </a:r>
          </a:p>
          <a:p>
            <a:endParaRPr lang="en-US" sz="2000" dirty="0"/>
          </a:p>
          <a:p>
            <a:r>
              <a:rPr lang="en-US" sz="2000" dirty="0"/>
              <a:t>Result from Phase 2: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Creative Schools Plan – unique to the school/</a:t>
            </a:r>
            <a:r>
              <a:rPr lang="en-US" sz="2000" dirty="0" err="1"/>
              <a:t>Youthreach</a:t>
            </a:r>
            <a:r>
              <a:rPr lang="en-US" sz="2000" dirty="0"/>
              <a:t> </a:t>
            </a:r>
            <a:r>
              <a:rPr lang="en-US" sz="2000" dirty="0" err="1"/>
              <a:t>centre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The school’s unique Creative Schools Plan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Vision and aims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Plan summary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activities, </a:t>
            </a:r>
            <a:r>
              <a:rPr lang="en-US" dirty="0" err="1"/>
              <a:t>programmes</a:t>
            </a:r>
            <a:r>
              <a:rPr lang="en-US" dirty="0"/>
              <a:t>, and projects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86" r="58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7592" y="627738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Coláiste</a:t>
            </a:r>
            <a:r>
              <a:rPr lang="en-US" sz="1000" dirty="0"/>
              <a:t> </a:t>
            </a:r>
            <a:r>
              <a:rPr lang="en-US" sz="1000" dirty="0" err="1"/>
              <a:t>Chiaráin</a:t>
            </a:r>
            <a:r>
              <a:rPr lang="en-US" sz="1000" dirty="0"/>
              <a:t>, County Kildare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57599342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Schools powerpoint template 2">
  <a:themeElements>
    <a:clrScheme name="Arts Council Colours">
      <a:dk1>
        <a:srgbClr val="102856"/>
      </a:dk1>
      <a:lt1>
        <a:srgbClr val="FFFFFF"/>
      </a:lt1>
      <a:dk2>
        <a:srgbClr val="6D88BD"/>
      </a:dk2>
      <a:lt2>
        <a:srgbClr val="FFFFFF"/>
      </a:lt2>
      <a:accent1>
        <a:srgbClr val="B1CDEC"/>
      </a:accent1>
      <a:accent2>
        <a:srgbClr val="EDD222"/>
      </a:accent2>
      <a:accent3>
        <a:srgbClr val="DC9300"/>
      </a:accent3>
      <a:accent4>
        <a:srgbClr val="B3AB83"/>
      </a:accent4>
      <a:accent5>
        <a:srgbClr val="A62C08"/>
      </a:accent5>
      <a:accent6>
        <a:srgbClr val="B1AC00"/>
      </a:accent6>
      <a:hlink>
        <a:srgbClr val="00603B"/>
      </a:hlink>
      <a:folHlink>
        <a:srgbClr val="6D5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TCFranklinGothic LT Book" charset="0"/>
            <a:ea typeface="ＭＳ Ｐゴシック" pitchFamily="-28" charset="-128"/>
            <a:cs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ITCFranklinGothic LT Book" charset="0"/>
            <a:ea typeface="ＭＳ Ｐゴシック" pitchFamily="-28" charset="-128"/>
            <a:cs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urning2022_x002f_23 xmlns="e5bb3fd5-c1e7-493b-b3b4-501e956a148f">true</Returning2022_x002f_23>
    <TaxCatchAll xmlns="1c3f1e20-8f12-4933-a769-707ba8c9238b" xsi:nil="true"/>
    <lcf76f155ced4ddcb4097134ff3c332f xmlns="e5bb3fd5-c1e7-493b-b3b4-501e956a14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A819AAAB204BBE9FEAAD95B9E28B" ma:contentTypeVersion="20" ma:contentTypeDescription="Create a new document." ma:contentTypeScope="" ma:versionID="1606257aee2bf84a84539d007118963a">
  <xsd:schema xmlns:xsd="http://www.w3.org/2001/XMLSchema" xmlns:xs="http://www.w3.org/2001/XMLSchema" xmlns:p="http://schemas.microsoft.com/office/2006/metadata/properties" xmlns:ns2="e5bb3fd5-c1e7-493b-b3b4-501e956a148f" xmlns:ns3="1c3f1e20-8f12-4933-a769-707ba8c9238b" targetNamespace="http://schemas.microsoft.com/office/2006/metadata/properties" ma:root="true" ma:fieldsID="c097635f4bbf551a9199244bac8c526e" ns2:_="" ns3:_="">
    <xsd:import namespace="e5bb3fd5-c1e7-493b-b3b4-501e956a148f"/>
    <xsd:import namespace="1c3f1e20-8f12-4933-a769-707ba8c9238b"/>
    <xsd:element name="properties">
      <xsd:complexType>
        <xsd:sequence>
          <xsd:element name="documentManagement">
            <xsd:complexType>
              <xsd:all>
                <xsd:element ref="ns2:Returning2022_x002f_23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b3fd5-c1e7-493b-b3b4-501e956a148f" elementFormDefault="qualified">
    <xsd:import namespace="http://schemas.microsoft.com/office/2006/documentManagement/types"/>
    <xsd:import namespace="http://schemas.microsoft.com/office/infopath/2007/PartnerControls"/>
    <xsd:element name="Returning2022_x002f_23" ma:index="3" nillable="true" ma:displayName="Returning 2022/23" ma:default="1" ma:description="has indicated wish to return for new term" ma:format="Dropdown" ma:internalName="Returning2022_x002f_23" ma:readOnly="false">
      <xsd:simpleType>
        <xsd:restriction base="dms:Boolea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52a04f6-fc76-4975-9bf5-11ac8e7f2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f1e20-8f12-4933-a769-707ba8c92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661dd28e-1e47-46aa-b880-12051553a087}" ma:internalName="TaxCatchAll" ma:readOnly="false" ma:showField="CatchAllData" ma:web="1c3f1e20-8f12-4933-a769-707ba8c92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FF7A0-7BC1-4377-A20C-5F3AA583A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342A3-0495-4F2F-9B57-057D6466194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5bb3fd5-c1e7-493b-b3b4-501e956a148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1c3f1e20-8f12-4933-a769-707ba8c9238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E9977A-D096-4DD0-8BF3-3A7D05964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b3fd5-c1e7-493b-b3b4-501e956a148f"/>
    <ds:schemaRef ds:uri="1c3f1e20-8f12-4933-a769-707ba8c92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6006</TotalTime>
  <Words>1057</Words>
  <Application>Microsoft Office PowerPoint</Application>
  <PresentationFormat>On-screen Show (4:3)</PresentationFormat>
  <Paragraphs>225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Creative Schools powerpoint template 2</vt:lpstr>
      <vt:lpstr>PowerPoint Presentation</vt:lpstr>
      <vt:lpstr>Creative Schools: ambitious objectives</vt:lpstr>
      <vt:lpstr>Method: Guided journey over two-years</vt:lpstr>
      <vt:lpstr>Supports for schools/centres to carry out CS journey</vt:lpstr>
      <vt:lpstr>Creative Schools journey  a whole-school developmental process </vt:lpstr>
      <vt:lpstr>Creative Schools journey: Phase 1: ‘Understand’</vt:lpstr>
      <vt:lpstr>Creative Schools journey:  Phase 1 ‘Understand’</vt:lpstr>
      <vt:lpstr>Creative Schools journey:  Phase 2: Develop a plan</vt:lpstr>
      <vt:lpstr>Phase 2: The school’s unique Creative Schools Plan</vt:lpstr>
      <vt:lpstr>Phase 3: begin to carry out projects and activity from the plan</vt:lpstr>
      <vt:lpstr>Phase 3: begin to carry out projects and activity from the plan</vt:lpstr>
      <vt:lpstr>Creative Associates – assigned to support schools</vt:lpstr>
      <vt:lpstr>Understanding the role of the Creative Associate</vt:lpstr>
      <vt:lpstr>Understanding the role of the Creative Associate</vt:lpstr>
      <vt:lpstr>Understanding the role of the Creative Associate</vt:lpstr>
      <vt:lpstr>Your CS journey – a conversation with your school/centre</vt:lpstr>
      <vt:lpstr>Resources for Creative Associates</vt:lpstr>
      <vt:lpstr>Programme of support and exchange</vt:lpstr>
      <vt:lpstr>Programme of support and exchange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Keogh</dc:creator>
  <cp:lastModifiedBy>Catherine Boothman</cp:lastModifiedBy>
  <cp:revision>354</cp:revision>
  <cp:lastPrinted>2018-03-06T17:44:56Z</cp:lastPrinted>
  <dcterms:created xsi:type="dcterms:W3CDTF">2018-02-28T13:03:43Z</dcterms:created>
  <dcterms:modified xsi:type="dcterms:W3CDTF">2023-10-09T09:17:52Z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0x0101005D06A819AAAB204BBE9FEAAD95B9E28B</vt:lpwstr>
  </property>
  <property fmtid="{D5CDD505-2E9C-101B-9397-08002B2CF9AE}" pid="3" name="MediaServiceImageTags">
    <vt:lpwstr/>
  </property>
</Properties>
</file>